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3" r:id="rId10"/>
  </p:sldIdLst>
  <p:sldSz cx="9144000" cy="5143500" type="screen16x9"/>
  <p:notesSz cx="6858000" cy="9144000"/>
  <p:embeddedFontLst>
    <p:embeddedFont>
      <p:font typeface="Proxima Nova" panose="020B060402020202020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jpg>
</file>

<file path=ppt/media/image2.jpg>
</file>

<file path=ppt/media/image3.jpg>
</file>

<file path=ppt/media/image4.jpg>
</file>

<file path=ppt/media/image5.jpeg>
</file>

<file path=ppt/media/image6.png>
</file>

<file path=ppt/media/image7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406a6339e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406a6339e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7406a6339e_0_9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7406a6339e_0_9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406a6339e_0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7406a6339e_0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7406a6339e_0_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7406a6339e_0_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406a6339e_0_10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7406a6339e_0_10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406a6339e_0_10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7406a6339e_0_10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64546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7406a6339e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7406a6339e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406a6339e_0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406a6339e_0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Swarm Robotics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510450" y="3182330"/>
            <a:ext cx="8123100" cy="9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Samriddh Bhalla - 16116057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Shubhanshu Agarwal - 16118078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14"/>
          <p:cNvGrpSpPr/>
          <p:nvPr/>
        </p:nvGrpSpPr>
        <p:grpSpPr>
          <a:xfrm>
            <a:off x="0" y="-677550"/>
            <a:ext cx="8946900" cy="1775375"/>
            <a:chOff x="0" y="-677550"/>
            <a:chExt cx="8946900" cy="1775375"/>
          </a:xfrm>
        </p:grpSpPr>
        <p:sp>
          <p:nvSpPr>
            <p:cNvPr id="66" name="Google Shape;66;p14"/>
            <p:cNvSpPr/>
            <p:nvPr/>
          </p:nvSpPr>
          <p:spPr>
            <a:xfrm>
              <a:off x="0" y="-677550"/>
              <a:ext cx="8946900" cy="1719000"/>
            </a:xfrm>
            <a:prstGeom prst="roundRect">
              <a:avLst>
                <a:gd name="adj" fmla="val 16667"/>
              </a:avLst>
            </a:prstGeom>
            <a:solidFill>
              <a:srgbClr val="63D297">
                <a:alpha val="268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4"/>
            <p:cNvSpPr/>
            <p:nvPr/>
          </p:nvSpPr>
          <p:spPr>
            <a:xfrm>
              <a:off x="4280100" y="-368575"/>
              <a:ext cx="4220100" cy="1466400"/>
            </a:xfrm>
            <a:prstGeom prst="roundRect">
              <a:avLst>
                <a:gd name="adj" fmla="val 16667"/>
              </a:avLst>
            </a:prstGeom>
            <a:solidFill>
              <a:srgbClr val="63D297">
                <a:alpha val="268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Components Used</a:t>
            </a:r>
            <a:endParaRPr sz="3000"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7957800" cy="24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Tiva Microcontroller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NodeMCU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Motor Driver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LSA - Advanced Auto-Calibrating Line Sensor</a:t>
            </a:r>
            <a:endParaRPr sz="24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0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500"/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500"/>
                                        <p:tgtEl>
                                          <p:spTgt spid="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7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500"/>
                                        <p:tgtEl>
                                          <p:spTgt spid="6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 rotWithShape="1">
          <a:blip r:embed="rId3">
            <a:alphaModFix/>
          </a:blip>
          <a:srcRect t="-8389" r="-6860" b="8389"/>
          <a:stretch/>
        </p:blipFill>
        <p:spPr>
          <a:xfrm>
            <a:off x="4463300" y="3478350"/>
            <a:ext cx="3575350" cy="153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275" y="3233950"/>
            <a:ext cx="1727582" cy="17275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5400000">
            <a:off x="456975" y="1333975"/>
            <a:ext cx="1976175" cy="19761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7" name="Google Shape;77;p15"/>
          <p:cNvGrpSpPr/>
          <p:nvPr/>
        </p:nvGrpSpPr>
        <p:grpSpPr>
          <a:xfrm>
            <a:off x="0" y="-677550"/>
            <a:ext cx="8946900" cy="1775375"/>
            <a:chOff x="0" y="-677550"/>
            <a:chExt cx="8946900" cy="1775375"/>
          </a:xfrm>
        </p:grpSpPr>
        <p:sp>
          <p:nvSpPr>
            <p:cNvPr id="78" name="Google Shape;78;p15"/>
            <p:cNvSpPr/>
            <p:nvPr/>
          </p:nvSpPr>
          <p:spPr>
            <a:xfrm>
              <a:off x="0" y="-677550"/>
              <a:ext cx="8946900" cy="1719000"/>
            </a:xfrm>
            <a:prstGeom prst="roundRect">
              <a:avLst>
                <a:gd name="adj" fmla="val 16667"/>
              </a:avLst>
            </a:prstGeom>
            <a:solidFill>
              <a:srgbClr val="63D297">
                <a:alpha val="268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>
              <a:off x="4280100" y="-368575"/>
              <a:ext cx="4220100" cy="1466400"/>
            </a:xfrm>
            <a:prstGeom prst="roundRect">
              <a:avLst>
                <a:gd name="adj" fmla="val 16667"/>
              </a:avLst>
            </a:prstGeom>
            <a:solidFill>
              <a:srgbClr val="63D297">
                <a:alpha val="268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Components Used</a:t>
            </a:r>
            <a:endParaRPr sz="3000"/>
          </a:p>
        </p:txBody>
      </p:sp>
      <p:sp>
        <p:nvSpPr>
          <p:cNvPr id="81" name="Google Shape;81;p15"/>
          <p:cNvSpPr txBox="1"/>
          <p:nvPr/>
        </p:nvSpPr>
        <p:spPr>
          <a:xfrm>
            <a:off x="311700" y="1143613"/>
            <a:ext cx="3000000" cy="518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Tiva Microcontroller</a:t>
            </a:r>
            <a:endParaRPr sz="2400"/>
          </a:p>
        </p:txBody>
      </p:sp>
      <p:sp>
        <p:nvSpPr>
          <p:cNvPr id="82" name="Google Shape;82;p15"/>
          <p:cNvSpPr txBox="1"/>
          <p:nvPr/>
        </p:nvSpPr>
        <p:spPr>
          <a:xfrm>
            <a:off x="5481700" y="1143623"/>
            <a:ext cx="3000000" cy="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NodeMCU</a:t>
            </a:r>
            <a:endParaRPr sz="2400"/>
          </a:p>
        </p:txBody>
      </p:sp>
      <p:sp>
        <p:nvSpPr>
          <p:cNvPr id="83" name="Google Shape;83;p15"/>
          <p:cNvSpPr txBox="1"/>
          <p:nvPr/>
        </p:nvSpPr>
        <p:spPr>
          <a:xfrm>
            <a:off x="311700" y="3130208"/>
            <a:ext cx="3000000" cy="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Motor Driver</a:t>
            </a:r>
            <a:endParaRPr sz="24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2400">
              <a:solidFill>
                <a:schemeClr val="accent3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3884100" y="3130206"/>
            <a:ext cx="4948200" cy="5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LSA - Advanced Auto-Calibrating Line Sensor</a:t>
            </a:r>
            <a:endParaRPr sz="1800"/>
          </a:p>
        </p:txBody>
      </p:sp>
      <p:pic>
        <p:nvPicPr>
          <p:cNvPr id="85" name="Google Shape;85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33600" y="1585741"/>
            <a:ext cx="3000000" cy="1465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oogle Shape;90;p16"/>
          <p:cNvGrpSpPr/>
          <p:nvPr/>
        </p:nvGrpSpPr>
        <p:grpSpPr>
          <a:xfrm>
            <a:off x="0" y="-692950"/>
            <a:ext cx="8946900" cy="1775375"/>
            <a:chOff x="0" y="-677550"/>
            <a:chExt cx="8946900" cy="1775375"/>
          </a:xfrm>
        </p:grpSpPr>
        <p:sp>
          <p:nvSpPr>
            <p:cNvPr id="91" name="Google Shape;91;p16"/>
            <p:cNvSpPr/>
            <p:nvPr/>
          </p:nvSpPr>
          <p:spPr>
            <a:xfrm>
              <a:off x="0" y="-677550"/>
              <a:ext cx="8946900" cy="1719000"/>
            </a:xfrm>
            <a:prstGeom prst="roundRect">
              <a:avLst>
                <a:gd name="adj" fmla="val 16667"/>
              </a:avLst>
            </a:prstGeom>
            <a:solidFill>
              <a:srgbClr val="63D297">
                <a:alpha val="268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6"/>
            <p:cNvSpPr/>
            <p:nvPr/>
          </p:nvSpPr>
          <p:spPr>
            <a:xfrm>
              <a:off x="4280100" y="-368575"/>
              <a:ext cx="4220100" cy="1466400"/>
            </a:xfrm>
            <a:prstGeom prst="roundRect">
              <a:avLst>
                <a:gd name="adj" fmla="val 16667"/>
              </a:avLst>
            </a:prstGeom>
            <a:solidFill>
              <a:srgbClr val="63D297">
                <a:alpha val="268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16"/>
          <p:cNvSpPr txBox="1">
            <a:spLocks noGrp="1"/>
          </p:cNvSpPr>
          <p:nvPr>
            <p:ph type="title"/>
          </p:nvPr>
        </p:nvSpPr>
        <p:spPr>
          <a:xfrm>
            <a:off x="311700" y="429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Summary</a:t>
            </a:r>
            <a:endParaRPr sz="3000"/>
          </a:p>
        </p:txBody>
      </p:sp>
      <p:sp>
        <p:nvSpPr>
          <p:cNvPr id="94" name="Google Shape;94;p16"/>
          <p:cNvSpPr txBox="1">
            <a:spLocks noGrp="1"/>
          </p:cNvSpPr>
          <p:nvPr>
            <p:ph type="body" idx="1"/>
          </p:nvPr>
        </p:nvSpPr>
        <p:spPr>
          <a:xfrm>
            <a:off x="311700" y="1137075"/>
            <a:ext cx="4260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/>
              <a:t>Two bots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First one -&gt; Line Following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sz="2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Second One -&gt; Copies the movement of the first bot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2B3186-4065-4560-9887-FC2ED04D1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4530" y="1485965"/>
            <a:ext cx="3507891" cy="26309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C1A0DF-15EF-43C0-83C6-14BDBFC30242}"/>
              </a:ext>
            </a:extLst>
          </p:cNvPr>
          <p:cNvSpPr txBox="1"/>
          <p:nvPr/>
        </p:nvSpPr>
        <p:spPr>
          <a:xfrm>
            <a:off x="5234530" y="4116884"/>
            <a:ext cx="35078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Fig. 1 From left to right - Bot 2, Bot 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/>
          <p:nvPr/>
        </p:nvSpPr>
        <p:spPr>
          <a:xfrm>
            <a:off x="98550" y="1177838"/>
            <a:ext cx="8946900" cy="1719000"/>
          </a:xfrm>
          <a:prstGeom prst="roundRect">
            <a:avLst>
              <a:gd name="adj" fmla="val 16667"/>
            </a:avLst>
          </a:prstGeom>
          <a:solidFill>
            <a:srgbClr val="63D297">
              <a:alpha val="268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7"/>
          <p:cNvSpPr/>
          <p:nvPr/>
        </p:nvSpPr>
        <p:spPr>
          <a:xfrm>
            <a:off x="4707275" y="3501263"/>
            <a:ext cx="4220100" cy="1466400"/>
          </a:xfrm>
          <a:prstGeom prst="roundRect">
            <a:avLst>
              <a:gd name="adj" fmla="val 16667"/>
            </a:avLst>
          </a:prstGeom>
          <a:solidFill>
            <a:srgbClr val="63D297">
              <a:alpha val="26820"/>
            </a:srgbClr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" name="Google Shape;101;p17"/>
          <p:cNvGrpSpPr/>
          <p:nvPr/>
        </p:nvGrpSpPr>
        <p:grpSpPr>
          <a:xfrm>
            <a:off x="0" y="-677550"/>
            <a:ext cx="8946900" cy="1775375"/>
            <a:chOff x="0" y="-677550"/>
            <a:chExt cx="8946900" cy="1775375"/>
          </a:xfrm>
        </p:grpSpPr>
        <p:sp>
          <p:nvSpPr>
            <p:cNvPr id="102" name="Google Shape;102;p17"/>
            <p:cNvSpPr/>
            <p:nvPr/>
          </p:nvSpPr>
          <p:spPr>
            <a:xfrm>
              <a:off x="0" y="-677550"/>
              <a:ext cx="8946900" cy="1719000"/>
            </a:xfrm>
            <a:prstGeom prst="roundRect">
              <a:avLst>
                <a:gd name="adj" fmla="val 16667"/>
              </a:avLst>
            </a:prstGeom>
            <a:solidFill>
              <a:srgbClr val="63D297">
                <a:alpha val="268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7"/>
            <p:cNvSpPr/>
            <p:nvPr/>
          </p:nvSpPr>
          <p:spPr>
            <a:xfrm>
              <a:off x="4280100" y="-368575"/>
              <a:ext cx="4220100" cy="1466400"/>
            </a:xfrm>
            <a:prstGeom prst="roundRect">
              <a:avLst>
                <a:gd name="adj" fmla="val 16667"/>
              </a:avLst>
            </a:prstGeom>
            <a:solidFill>
              <a:srgbClr val="63D297">
                <a:alpha val="268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311700" y="4687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Block Diagram</a:t>
            </a:r>
            <a:endParaRPr sz="3000"/>
          </a:p>
        </p:txBody>
      </p:sp>
      <p:sp>
        <p:nvSpPr>
          <p:cNvPr id="105" name="Google Shape;105;p17"/>
          <p:cNvSpPr/>
          <p:nvPr/>
        </p:nvSpPr>
        <p:spPr>
          <a:xfrm>
            <a:off x="387900" y="1572000"/>
            <a:ext cx="1565100" cy="936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LSA Senses White Line</a:t>
            </a:r>
            <a:endParaRPr/>
          </a:p>
        </p:txBody>
      </p:sp>
      <p:sp>
        <p:nvSpPr>
          <p:cNvPr id="106" name="Google Shape;106;p17"/>
          <p:cNvSpPr/>
          <p:nvPr/>
        </p:nvSpPr>
        <p:spPr>
          <a:xfrm>
            <a:off x="2334000" y="1572000"/>
            <a:ext cx="1565100" cy="936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Tiva Processes Input From LSA</a:t>
            </a:r>
            <a:endParaRPr/>
          </a:p>
        </p:txBody>
      </p:sp>
      <p:sp>
        <p:nvSpPr>
          <p:cNvPr id="107" name="Google Shape;107;p17"/>
          <p:cNvSpPr/>
          <p:nvPr/>
        </p:nvSpPr>
        <p:spPr>
          <a:xfrm>
            <a:off x="7216800" y="1572000"/>
            <a:ext cx="1565100" cy="936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Corresponding Motor is Driven</a:t>
            </a:r>
            <a:endParaRPr/>
          </a:p>
        </p:txBody>
      </p:sp>
      <p:sp>
        <p:nvSpPr>
          <p:cNvPr id="108" name="Google Shape;108;p17"/>
          <p:cNvSpPr/>
          <p:nvPr/>
        </p:nvSpPr>
        <p:spPr>
          <a:xfrm>
            <a:off x="4280100" y="1572000"/>
            <a:ext cx="1565100" cy="936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NodeMCU Transmits Motor Driver Parameter</a:t>
            </a:r>
            <a:endParaRPr/>
          </a:p>
        </p:txBody>
      </p:sp>
      <p:sp>
        <p:nvSpPr>
          <p:cNvPr id="109" name="Google Shape;109;p17"/>
          <p:cNvSpPr/>
          <p:nvPr/>
        </p:nvSpPr>
        <p:spPr>
          <a:xfrm>
            <a:off x="5083200" y="3916950"/>
            <a:ext cx="1565100" cy="936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NodeMCU Receives Motor Driver Parameter</a:t>
            </a:r>
            <a:endParaRPr/>
          </a:p>
        </p:txBody>
      </p:sp>
      <p:sp>
        <p:nvSpPr>
          <p:cNvPr id="110" name="Google Shape;110;p17"/>
          <p:cNvSpPr/>
          <p:nvPr/>
        </p:nvSpPr>
        <p:spPr>
          <a:xfrm>
            <a:off x="7216800" y="3916950"/>
            <a:ext cx="1565100" cy="9366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Corresponding Motor is Driven</a:t>
            </a:r>
            <a:endParaRPr/>
          </a:p>
        </p:txBody>
      </p:sp>
      <p:sp>
        <p:nvSpPr>
          <p:cNvPr id="111" name="Google Shape;111;p17"/>
          <p:cNvSpPr/>
          <p:nvPr/>
        </p:nvSpPr>
        <p:spPr>
          <a:xfrm>
            <a:off x="4707275" y="2976875"/>
            <a:ext cx="1503600" cy="308100"/>
          </a:xfrm>
          <a:prstGeom prst="roundRect">
            <a:avLst>
              <a:gd name="adj" fmla="val 16667"/>
            </a:avLst>
          </a:prstGeom>
          <a:solidFill>
            <a:srgbClr val="EA999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ROUTER</a:t>
            </a:r>
            <a:endParaRPr/>
          </a:p>
        </p:txBody>
      </p:sp>
      <p:cxnSp>
        <p:nvCxnSpPr>
          <p:cNvPr id="112" name="Google Shape;112;p17"/>
          <p:cNvCxnSpPr>
            <a:stCxn id="105" idx="3"/>
            <a:endCxn id="106" idx="1"/>
          </p:cNvCxnSpPr>
          <p:nvPr/>
        </p:nvCxnSpPr>
        <p:spPr>
          <a:xfrm>
            <a:off x="1953000" y="2040300"/>
            <a:ext cx="3810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3" name="Google Shape;113;p17"/>
          <p:cNvCxnSpPr>
            <a:stCxn id="106" idx="3"/>
            <a:endCxn id="108" idx="1"/>
          </p:cNvCxnSpPr>
          <p:nvPr/>
        </p:nvCxnSpPr>
        <p:spPr>
          <a:xfrm>
            <a:off x="3899100" y="2040300"/>
            <a:ext cx="3810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4" name="Google Shape;114;p17"/>
          <p:cNvCxnSpPr>
            <a:stCxn id="108" idx="2"/>
            <a:endCxn id="111" idx="0"/>
          </p:cNvCxnSpPr>
          <p:nvPr/>
        </p:nvCxnSpPr>
        <p:spPr>
          <a:xfrm>
            <a:off x="5062650" y="2508600"/>
            <a:ext cx="396300" cy="4683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5" name="Google Shape;115;p17"/>
          <p:cNvCxnSpPr>
            <a:stCxn id="111" idx="2"/>
            <a:endCxn id="109" idx="0"/>
          </p:cNvCxnSpPr>
          <p:nvPr/>
        </p:nvCxnSpPr>
        <p:spPr>
          <a:xfrm>
            <a:off x="5459075" y="3284975"/>
            <a:ext cx="406800" cy="6321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6" name="Google Shape;116;p17"/>
          <p:cNvCxnSpPr>
            <a:stCxn id="109" idx="3"/>
            <a:endCxn id="110" idx="1"/>
          </p:cNvCxnSpPr>
          <p:nvPr/>
        </p:nvCxnSpPr>
        <p:spPr>
          <a:xfrm>
            <a:off x="6648300" y="4385250"/>
            <a:ext cx="568500" cy="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7" name="Google Shape;117;p17"/>
          <p:cNvCxnSpPr>
            <a:stCxn id="106" idx="0"/>
            <a:endCxn id="107" idx="0"/>
          </p:cNvCxnSpPr>
          <p:nvPr/>
        </p:nvCxnSpPr>
        <p:spPr>
          <a:xfrm rot="-5400000" flipH="1">
            <a:off x="5557650" y="-869100"/>
            <a:ext cx="600" cy="4882800"/>
          </a:xfrm>
          <a:prstGeom prst="curvedConnector3">
            <a:avLst>
              <a:gd name="adj1" fmla="val -48654167"/>
            </a:avLst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387900" y="1086963"/>
            <a:ext cx="1565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/>
              <a:t>BOT 1</a:t>
            </a:r>
            <a:endParaRPr sz="2000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9" name="Google Shape;119;p17"/>
          <p:cNvSpPr txBox="1">
            <a:spLocks noGrp="1"/>
          </p:cNvSpPr>
          <p:nvPr>
            <p:ph type="title"/>
          </p:nvPr>
        </p:nvSpPr>
        <p:spPr>
          <a:xfrm>
            <a:off x="7216800" y="3501263"/>
            <a:ext cx="1565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u="sng"/>
              <a:t>BOT 2</a:t>
            </a:r>
            <a:endParaRPr sz="2000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24;p18"/>
          <p:cNvGrpSpPr/>
          <p:nvPr/>
        </p:nvGrpSpPr>
        <p:grpSpPr>
          <a:xfrm>
            <a:off x="0" y="-677550"/>
            <a:ext cx="8946900" cy="1775375"/>
            <a:chOff x="0" y="-677550"/>
            <a:chExt cx="8946900" cy="1775375"/>
          </a:xfrm>
        </p:grpSpPr>
        <p:sp>
          <p:nvSpPr>
            <p:cNvPr id="125" name="Google Shape;125;p18"/>
            <p:cNvSpPr/>
            <p:nvPr/>
          </p:nvSpPr>
          <p:spPr>
            <a:xfrm>
              <a:off x="0" y="-677550"/>
              <a:ext cx="8946900" cy="1719000"/>
            </a:xfrm>
            <a:prstGeom prst="roundRect">
              <a:avLst>
                <a:gd name="adj" fmla="val 16667"/>
              </a:avLst>
            </a:prstGeom>
            <a:solidFill>
              <a:srgbClr val="63D297">
                <a:alpha val="268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4280100" y="-368575"/>
              <a:ext cx="4220100" cy="1466400"/>
            </a:xfrm>
            <a:prstGeom prst="roundRect">
              <a:avLst>
                <a:gd name="adj" fmla="val 16667"/>
              </a:avLst>
            </a:prstGeom>
            <a:solidFill>
              <a:srgbClr val="63D297">
                <a:alpha val="268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" name="Google Shape;12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Working of LSA</a:t>
            </a:r>
            <a:endParaRPr sz="3000"/>
          </a:p>
        </p:txBody>
      </p:sp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613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r>
              <a:rPr lang="en" sz="2400" dirty="0"/>
              <a:t>LSA has 8 IR sensors </a:t>
            </a:r>
            <a:endParaRPr sz="2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r>
              <a:rPr lang="en" sz="2400" dirty="0"/>
              <a:t>O/P calibrated as 1 for White Line &amp; 0 for Background - </a:t>
            </a:r>
            <a:r>
              <a:rPr lang="en" sz="2400" b="1" dirty="0"/>
              <a:t>sw</a:t>
            </a:r>
            <a:endParaRPr sz="2400" b="1" baseline="-250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r>
              <a:rPr lang="en" sz="2400" dirty="0"/>
              <a:t>Weights of the IR sensor - [ 1, 1, 1, 1, -1, -1, -1, -1 ]              - </a:t>
            </a:r>
            <a:r>
              <a:rPr lang="en" sz="2400" b="1" dirty="0"/>
              <a:t>w</a:t>
            </a:r>
            <a:endParaRPr sz="2400" b="1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r>
              <a:rPr lang="en" sz="2400" dirty="0"/>
              <a:t>W_sum = ∑ w[i] * sw[i] </a:t>
            </a:r>
            <a:endParaRPr sz="2400" baseline="-25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4" name="Google Shape;124;p18"/>
          <p:cNvGrpSpPr/>
          <p:nvPr/>
        </p:nvGrpSpPr>
        <p:grpSpPr>
          <a:xfrm>
            <a:off x="0" y="-677550"/>
            <a:ext cx="8946900" cy="1775375"/>
            <a:chOff x="0" y="-677550"/>
            <a:chExt cx="8946900" cy="1775375"/>
          </a:xfrm>
        </p:grpSpPr>
        <p:sp>
          <p:nvSpPr>
            <p:cNvPr id="125" name="Google Shape;125;p18"/>
            <p:cNvSpPr/>
            <p:nvPr/>
          </p:nvSpPr>
          <p:spPr>
            <a:xfrm>
              <a:off x="0" y="-677550"/>
              <a:ext cx="8946900" cy="1719000"/>
            </a:xfrm>
            <a:prstGeom prst="roundRect">
              <a:avLst>
                <a:gd name="adj" fmla="val 16667"/>
              </a:avLst>
            </a:prstGeom>
            <a:solidFill>
              <a:srgbClr val="63D297">
                <a:alpha val="268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8"/>
            <p:cNvSpPr/>
            <p:nvPr/>
          </p:nvSpPr>
          <p:spPr>
            <a:xfrm>
              <a:off x="4280100" y="-368575"/>
              <a:ext cx="4220100" cy="1466400"/>
            </a:xfrm>
            <a:prstGeom prst="roundRect">
              <a:avLst>
                <a:gd name="adj" fmla="val 16667"/>
              </a:avLst>
            </a:prstGeom>
            <a:solidFill>
              <a:srgbClr val="63D297">
                <a:alpha val="268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" name="Google Shape;127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Challenges</a:t>
            </a:r>
            <a:endParaRPr sz="3000" dirty="0"/>
          </a:p>
        </p:txBody>
      </p:sp>
      <p:sp>
        <p:nvSpPr>
          <p:cNvPr id="128" name="Google Shape;128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613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lang="en" sz="2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r>
              <a:rPr lang="en-US" sz="2400" dirty="0"/>
              <a:t>Interfacing of two node MCU such that the delay is minimum</a:t>
            </a:r>
            <a:endParaRPr lang="en" sz="2400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r>
              <a:rPr lang="en-US" sz="2400" dirty="0"/>
              <a:t>Optimizing code to minimize the delay on the TIVA Board.</a:t>
            </a:r>
            <a:endParaRPr lang="en" sz="2400" b="1" dirty="0"/>
          </a:p>
          <a:p>
            <a:pPr lvl="0" indent="-381000">
              <a:buSzPts val="2400"/>
              <a:buChar char="➔"/>
            </a:pPr>
            <a:r>
              <a:rPr lang="en-US" sz="2400" dirty="0"/>
              <a:t>Using UART between TIVA Board and Node MCU</a:t>
            </a:r>
            <a:endParaRPr sz="2400" b="1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➔"/>
            </a:pPr>
            <a:endParaRPr sz="2400" baseline="-25000" dirty="0"/>
          </a:p>
        </p:txBody>
      </p:sp>
    </p:spTree>
    <p:extLst>
      <p:ext uri="{BB962C8B-B14F-4D97-AF65-F5344CB8AC3E}">
        <p14:creationId xmlns:p14="http://schemas.microsoft.com/office/powerpoint/2010/main" val="2393728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oogle Shape;133;p19"/>
          <p:cNvGrpSpPr/>
          <p:nvPr/>
        </p:nvGrpSpPr>
        <p:grpSpPr>
          <a:xfrm>
            <a:off x="0" y="-677550"/>
            <a:ext cx="8946900" cy="1775375"/>
            <a:chOff x="0" y="-677550"/>
            <a:chExt cx="8946900" cy="1775375"/>
          </a:xfrm>
        </p:grpSpPr>
        <p:sp>
          <p:nvSpPr>
            <p:cNvPr id="134" name="Google Shape;134;p19"/>
            <p:cNvSpPr/>
            <p:nvPr/>
          </p:nvSpPr>
          <p:spPr>
            <a:xfrm>
              <a:off x="0" y="-677550"/>
              <a:ext cx="8946900" cy="1719000"/>
            </a:xfrm>
            <a:prstGeom prst="roundRect">
              <a:avLst>
                <a:gd name="adj" fmla="val 16667"/>
              </a:avLst>
            </a:prstGeom>
            <a:solidFill>
              <a:srgbClr val="63D297">
                <a:alpha val="268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9"/>
            <p:cNvSpPr/>
            <p:nvPr/>
          </p:nvSpPr>
          <p:spPr>
            <a:xfrm>
              <a:off x="4280100" y="-368575"/>
              <a:ext cx="4220100" cy="1466400"/>
            </a:xfrm>
            <a:prstGeom prst="roundRect">
              <a:avLst>
                <a:gd name="adj" fmla="val 16667"/>
              </a:avLst>
            </a:prstGeom>
            <a:solidFill>
              <a:srgbClr val="63D297">
                <a:alpha val="268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Results</a:t>
            </a:r>
            <a:endParaRPr sz="3000"/>
          </a:p>
        </p:txBody>
      </p:sp>
      <p:pic>
        <p:nvPicPr>
          <p:cNvPr id="2" name="20191107_181810">
            <a:hlinkClick r:id="" action="ppaction://media"/>
            <a:extLst>
              <a:ext uri="{FF2B5EF4-FFF2-40B4-BE49-F238E27FC236}">
                <a16:creationId xmlns:a16="http://schemas.microsoft.com/office/drawing/2014/main" id="{E32175CE-5EB7-48F4-ABD3-6F5360F3A74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03976" y="1214104"/>
            <a:ext cx="5964865" cy="33552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20"/>
          <p:cNvGrpSpPr/>
          <p:nvPr/>
        </p:nvGrpSpPr>
        <p:grpSpPr>
          <a:xfrm>
            <a:off x="-123200" y="-646750"/>
            <a:ext cx="8946900" cy="1775375"/>
            <a:chOff x="0" y="-677550"/>
            <a:chExt cx="8946900" cy="1775375"/>
          </a:xfrm>
        </p:grpSpPr>
        <p:sp>
          <p:nvSpPr>
            <p:cNvPr id="143" name="Google Shape;143;p20"/>
            <p:cNvSpPr/>
            <p:nvPr/>
          </p:nvSpPr>
          <p:spPr>
            <a:xfrm>
              <a:off x="0" y="-677550"/>
              <a:ext cx="8946900" cy="1719000"/>
            </a:xfrm>
            <a:prstGeom prst="roundRect">
              <a:avLst>
                <a:gd name="adj" fmla="val 16667"/>
              </a:avLst>
            </a:prstGeom>
            <a:solidFill>
              <a:srgbClr val="63D297">
                <a:alpha val="268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0"/>
            <p:cNvSpPr/>
            <p:nvPr/>
          </p:nvSpPr>
          <p:spPr>
            <a:xfrm>
              <a:off x="4280100" y="-368575"/>
              <a:ext cx="4220100" cy="1466400"/>
            </a:xfrm>
            <a:prstGeom prst="roundRect">
              <a:avLst>
                <a:gd name="adj" fmla="val 16667"/>
              </a:avLst>
            </a:prstGeom>
            <a:solidFill>
              <a:srgbClr val="63D297">
                <a:alpha val="26820"/>
              </a:srgbClr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" name="Google Shape;145;p20"/>
          <p:cNvSpPr txBox="1">
            <a:spLocks noGrp="1"/>
          </p:cNvSpPr>
          <p:nvPr>
            <p:ph type="title" idx="4294967295"/>
          </p:nvPr>
        </p:nvSpPr>
        <p:spPr>
          <a:xfrm>
            <a:off x="188500" y="4797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 you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pic>
        <p:nvPicPr>
          <p:cNvPr id="146" name="Google Shape;14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5300" y="1296425"/>
            <a:ext cx="5106996" cy="374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201</Words>
  <Application>Microsoft Office PowerPoint</Application>
  <PresentationFormat>On-screen Show (16:9)</PresentationFormat>
  <Paragraphs>42</Paragraphs>
  <Slides>9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Proxima Nova</vt:lpstr>
      <vt:lpstr>Arial</vt:lpstr>
      <vt:lpstr>Spearmint</vt:lpstr>
      <vt:lpstr>Swarm Robotics</vt:lpstr>
      <vt:lpstr>Components Used</vt:lpstr>
      <vt:lpstr>Components Used</vt:lpstr>
      <vt:lpstr>Summary</vt:lpstr>
      <vt:lpstr>Block Diagram</vt:lpstr>
      <vt:lpstr>Working of LSA</vt:lpstr>
      <vt:lpstr>Challenges</vt:lpstr>
      <vt:lpstr>Results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Swarm Robotics</dc:title>
  <cp:lastModifiedBy>Shubhanshu Agarwal</cp:lastModifiedBy>
  <cp:revision>2</cp:revision>
  <dcterms:modified xsi:type="dcterms:W3CDTF">2019-11-09T10:29:00Z</dcterms:modified>
</cp:coreProperties>
</file>